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76" r:id="rId3"/>
    <p:sldId id="258" r:id="rId4"/>
    <p:sldId id="269" r:id="rId5"/>
    <p:sldId id="268" r:id="rId6"/>
    <p:sldId id="271" r:id="rId7"/>
    <p:sldId id="273" r:id="rId8"/>
    <p:sldId id="274" r:id="rId9"/>
    <p:sldId id="275" r:id="rId10"/>
    <p:sldId id="266" r:id="rId11"/>
    <p:sldId id="267" r:id="rId12"/>
    <p:sldId id="262" r:id="rId13"/>
    <p:sldId id="27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9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3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9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16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0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96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78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9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4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CEFA6D-7101-43A5-A192-BBF7483107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64321E-792B-4E65-BEFE-6F89C0EFAC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ru/mai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ge.spb.ru/" TargetMode="External"/><Relationship Id="rId5" Type="http://schemas.openxmlformats.org/officeDocument/2006/relationships/hyperlink" Target="http://nav-gia.obrnadzor.gov.ru/" TargetMode="External"/><Relationship Id="rId4" Type="http://schemas.openxmlformats.org/officeDocument/2006/relationships/hyperlink" Target="https://fipi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ru/main/legal-documents/education/index.php?id_4=1919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e.spb.ru/index.php?option=com_k2&amp;view=item&amp;layout=item&amp;id=71&amp;Itemid=28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e.spb.ru/index.php?option=com_k2&amp;view=item&amp;id=1036:ob-utverzhdenii-poryadka-provedeniya-gosudarstvennoj-itogovoj-attestatsii-po-obrazovatelnym-programmam-osnovnogo-obshchego-obrazovaniya-s-01-09-2023&amp;Itemid=203#Par13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15D651-2CE7-6D43-0F56-868DE8848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434" y="2819385"/>
            <a:ext cx="7766936" cy="1219229"/>
          </a:xfrm>
        </p:spPr>
        <p:txBody>
          <a:bodyPr/>
          <a:lstStyle/>
          <a:p>
            <a:pPr algn="ctr"/>
            <a:r>
              <a:rPr lang="ru-RU" dirty="0"/>
              <a:t>ОГЭ - 2024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2DCD00E-EAFB-A4CD-CE57-53D156530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8993" y="5161659"/>
            <a:ext cx="3932881" cy="67828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Семукова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С.Ю.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C02FA-25CB-FFF1-437A-9648AD4C6BF8}"/>
              </a:ext>
            </a:extLst>
          </p:cNvPr>
          <p:cNvSpPr txBox="1"/>
          <p:nvPr/>
        </p:nvSpPr>
        <p:spPr>
          <a:xfrm>
            <a:off x="2212532" y="1211894"/>
            <a:ext cx="776693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лицей № 366 Московского района Санкт-Петербурга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«Физико-математический лицей»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02BD60-F2C0-4F4D-07C6-1F7540E6F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31" y="145542"/>
            <a:ext cx="168873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4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2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6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59229" y="195943"/>
            <a:ext cx="10842170" cy="11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366 Московского района Санкт-Петербурга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«Физико-математический лицей»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5" descr="G:\2019-2020\лето\8 августа\Логотип лицея\Логотип (png).png">
            <a:extLst>
              <a:ext uri="{FF2B5EF4-FFF2-40B4-BE49-F238E27FC236}">
                <a16:creationId xmlns:a16="http://schemas.microsoft.com/office/drawing/2014/main" id="{D32A34E5-6AC1-4ED8-9557-F15D8299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9102" cy="1650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86968" y="1197631"/>
            <a:ext cx="97144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итогового собеседования по русскому языку: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вслух;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текста с высказыванием по проблеме текста;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 по одной из выбранных тем;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экзаменатором-собеседником.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ОВЗ, обучающихся - детей-инвалидов и инвалидов продолжительность итогового собеседования по русскому языку увеличивается на 30 минут.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ответов завершается не позднее чем через пять календарных дней с даты его проведения. Результатом итогового собеседования по русскому языку является «зачет» или «незачет».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к итоговому собеседованию по русскому языку в дополнительные сроки в текущем учебном году (во вторую рабочую среду марта и первый рабочий понедельник мая):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неудовлетворительный результат («незачет»);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неявившиеся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уважительным причинам (болезнь или иные обстоятельства), подтвержденным документально;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незавершившие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129637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2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6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59229" y="195943"/>
            <a:ext cx="10842170" cy="11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366 Московского района Санкт-Петербурга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«Физико-математический лицей»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5" descr="G:\2019-2020\лето\8 августа\Логотип лицея\Логотип (png).png">
            <a:extLst>
              <a:ext uri="{FF2B5EF4-FFF2-40B4-BE49-F238E27FC236}">
                <a16:creationId xmlns:a16="http://schemas.microsoft.com/office/drawing/2014/main" id="{D32A34E5-6AC1-4ED8-9557-F15D8299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9102" cy="1650032"/>
          </a:xfrm>
          <a:prstGeom prst="rect">
            <a:avLst/>
          </a:prstGeom>
          <a:noFill/>
        </p:spPr>
      </p:pic>
      <p:pic>
        <p:nvPicPr>
          <p:cNvPr id="6" name="Рисунок 5" descr="O_sobesedovanii_po_russkomu_yazy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14" y="1061357"/>
            <a:ext cx="6302829" cy="579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2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6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59229" y="195943"/>
            <a:ext cx="10842170" cy="11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366 Московского района Санкт-Петербурга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«Физико-математический лицей»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5" descr="G:\2019-2020\лето\8 августа\Логотип лицея\Логотип (png).png">
            <a:extLst>
              <a:ext uri="{FF2B5EF4-FFF2-40B4-BE49-F238E27FC236}">
                <a16:creationId xmlns:a16="http://schemas.microsoft.com/office/drawing/2014/main" id="{D32A34E5-6AC1-4ED8-9557-F15D8299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9102" cy="1650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40971" y="1207887"/>
            <a:ext cx="8719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Срок, место, порядок информирования о результатах ИС-9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0970" y="1685637"/>
            <a:ext cx="9911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ответов участников итогового собеседования завершается не позднее чем через пять календарных дней с даты его проведения. Результатом итогового собеседования является "зачет" или "незачет". Ознакомление обучающихся с результатами ИС-9 осуществляется в образовательной организации,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ФМЛ № 366, по адресу Санкт-Петербург, ул.Фрунзе, д.12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014" y="3380015"/>
            <a:ext cx="991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Срок, место, порядок подачи и рассмотрения апелляции о результатах ИС-9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3380" y="3780125"/>
            <a:ext cx="9813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несогласии с выставленными баллами подается в течение 2-х рабочих дней, следующих за днем официального объявления результатов по соответствующему предмету. Участники ГИА или их родители подают апелляцию о несогласии с выставленными баллами непосредственно в конфликтную комиссию или образовательную организацию , в которой они были допущены к ГИА. Руководитель ОО, принявшей апелляцию, передает ее в конфликтную комиссию в течение 1 дня. Конфликтная комиссия рассматривает апелляцию в течение 2 рабочих дней, следующих за днем ее поступления.</a:t>
            </a:r>
          </a:p>
        </p:txBody>
      </p:sp>
    </p:spTree>
    <p:extLst>
      <p:ext uri="{BB962C8B-B14F-4D97-AF65-F5344CB8AC3E}">
        <p14:creationId xmlns:p14="http://schemas.microsoft.com/office/powerpoint/2010/main" val="129637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2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6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59229" y="195943"/>
            <a:ext cx="10842170" cy="11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366 Московского района Санкт-Петербурга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«Физико-математический лицей»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5" descr="G:\2019-2020\лето\8 августа\Логотип лицея\Логотип (png).png">
            <a:extLst>
              <a:ext uri="{FF2B5EF4-FFF2-40B4-BE49-F238E27FC236}">
                <a16:creationId xmlns:a16="http://schemas.microsoft.com/office/drawing/2014/main" id="{D32A34E5-6AC1-4ED8-9557-F15D8299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9102" cy="1650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40972" y="1338944"/>
            <a:ext cx="93236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информационный портал</a:t>
            </a:r>
          </a:p>
          <a:p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http://gia.edu.ru/ru/main/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педагогических измерений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https://fipi.ru/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ГИА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http://nav-gia.obrnadzor.gov.ru/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ЕГЭ.СПб.ру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https://www.ege.spb.ru/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pPr algn="l"/>
            <a:r>
              <a:rPr lang="ru-RU" sz="2000" b="1" i="0" dirty="0">
                <a:solidFill>
                  <a:srgbClr val="2E518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 от 04.04.2023 г. №232/551 "Об утверждении Порядка проведения государственной итоговой аттестации по образовательным программам основного общего образования (с 01.09.2023)"</a:t>
            </a:r>
          </a:p>
          <a:p>
            <a:endParaRPr lang="en-US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7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2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6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59229" y="195943"/>
            <a:ext cx="1084217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366 Московского района Санкт-Петербурга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«Физико-математический лицей»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5" descr="G:\2019-2020\лето\8 августа\Логотип лицея\Логотип (png).png">
            <a:extLst>
              <a:ext uri="{FF2B5EF4-FFF2-40B4-BE49-F238E27FC236}">
                <a16:creationId xmlns:a16="http://schemas.microsoft.com/office/drawing/2014/main" id="{D32A34E5-6AC1-4ED8-9557-F15D8299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9102" cy="1650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2758" y="1828801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043" y="1404257"/>
            <a:ext cx="93399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ГОСУДАРСТВЕННАЯ ИТОГОВАЯ АТТЕСТАЦИЯ ПО ОБРАЗОВАТЕЛЬНЫМ ПРОГРАММАМ ОСНОВНОГО ОБЩЕГО ОБРАЗОВАНИЯ </a:t>
            </a:r>
            <a:endParaRPr lang="ru-RU" sz="2400" b="1" dirty="0"/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экзамены: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математике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экзамены по выбору обучающегося по двум учебным предметам . Выбранные обучающимся учебные предметы указываются в заявлении, которое он подает в образовательную организацию до 1 марта текущего года (включительно).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7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2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6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59229" y="195943"/>
            <a:ext cx="10842170" cy="11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366 Московского района Санкт-Петербурга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«Физико-математический лицей»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5" descr="G:\2019-2020\лето\8 августа\Логотип лицея\Логотип (png).png">
            <a:extLst>
              <a:ext uri="{FF2B5EF4-FFF2-40B4-BE49-F238E27FC236}">
                <a16:creationId xmlns:a16="http://schemas.microsoft.com/office/drawing/2014/main" id="{D32A34E5-6AC1-4ED8-9557-F15D8299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9102" cy="1650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9480" y="1698171"/>
            <a:ext cx="106480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 от 04.04.2023 г. №232/551 "Об утверждении Порядка проведения государственной итоговой аттестации по образовательным программам основного общего образования (с 01.09.2023)"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 </a:t>
            </a:r>
            <a:r>
              <a:rPr lang="ru-RU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Порядку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ГИА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удовлетворительных), а также имеющие результат «зачет» за итоговое собеседование по русскому языку.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7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2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6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59229" y="195943"/>
            <a:ext cx="10842170" cy="11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366 Московского района Санкт-Петербурга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«Физико-математический лицей»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5" descr="G:\2019-2020\лето\8 августа\Логотип лицея\Логотип (png).png">
            <a:extLst>
              <a:ext uri="{FF2B5EF4-FFF2-40B4-BE49-F238E27FC236}">
                <a16:creationId xmlns:a16="http://schemas.microsoft.com/office/drawing/2014/main" id="{D32A34E5-6AC1-4ED8-9557-F15D8299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9102" cy="1650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5135" y="1404256"/>
            <a:ext cx="100562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всех экзаменов влияют на итоговую отметку, выставляемую в аттестат об основном общем образовании аттестат, а также на его получение.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материалы ГИА 9 включают в себя: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измерительные материалы (КИМ) для проведения ОГЭ;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тексты, темы, задания, билеты для проведения ГВЭ;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(бланки) для записи ответов.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формируются с помощью Открытого банка заданий ОГЭ, размещенного на сайте ФИПИ 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www.fipi.ru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специализированного программного обеспечения, и тиражируются учредителями, загранучреждениями и органами исполнительной власти субъектов Российской Федерации, осуществляющими государственное управление в сфере образования.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7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2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 descr="G:\2019-2020\лето\8 августа\Логотип лицея\Логотип (png).png">
            <a:extLst>
              <a:ext uri="{FF2B5EF4-FFF2-40B4-BE49-F238E27FC236}">
                <a16:creationId xmlns:a16="http://schemas.microsoft.com/office/drawing/2014/main" id="{D32A34E5-6AC1-4ED8-9557-F15D8299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9102" cy="165003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23419"/>
              </p:ext>
            </p:extLst>
          </p:nvPr>
        </p:nvGraphicFramePr>
        <p:xfrm>
          <a:off x="1419680" y="678479"/>
          <a:ext cx="8858022" cy="54670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5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5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24 мая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(письмо) 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мая </a:t>
                      </a: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(устно)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</a:t>
                      </a:r>
                      <a:r>
                        <a:rPr lang="ru-RU" sz="14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мая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Химия</a:t>
                      </a:r>
                      <a:r>
                        <a:rPr lang="ru-RU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стория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 июня</a:t>
                      </a: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июня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июня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ИКТ, География, Обществознание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июня</a:t>
                      </a: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Литература,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ИКТ, 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 июня</a:t>
                      </a: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июня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предметы (кроме русского языка и математики)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июня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 предметы (кроме русского языка и математики)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июня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июля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 предметы</a:t>
                      </a: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июля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19" marR="632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предметы</a:t>
                      </a:r>
                    </a:p>
                  </a:txBody>
                  <a:tcPr marL="63219" marR="63219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3219" marR="6321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37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cap="all" dirty="0">
                <a:solidFill>
                  <a:srgbClr val="2E5188"/>
                </a:solidFill>
                <a:latin typeface="Cuprum"/>
              </a:rPr>
              <a:t>ОФИЦИАЛЬНЫЙ ИНФОРМАЦИОННЫЙ ПОРТАЛ ГОСУДАРСТВЕННОЙ ИТОГОВОЙ АТТЕСТАЦИИ ВЫПУСКНИКОВ 9 И 11 КЛАССОВ В САНКТ-ПЕТЕРБУРГЕ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https://www.ege.spb.ru/index.php?option=com_k2&amp;view=item&amp;layout=item&amp;id=71&amp;Itemid=283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46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 txBox="1">
            <a:spLocks noGrp="1"/>
          </p:cNvSpPr>
          <p:nvPr/>
        </p:nvSpPr>
        <p:spPr bwMode="auto">
          <a:xfrm>
            <a:off x="8112125" y="6524626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 eaLnBrk="1" hangingPunct="1"/>
            <a:fld id="{D0C31AAD-4DD7-43F8-A0C7-133A754C1FC2}" type="slidenum">
              <a:rPr lang="ru-RU" sz="1400">
                <a:solidFill>
                  <a:prstClr val="white"/>
                </a:solidFill>
              </a:rPr>
              <a:pPr algn="r" defTabSz="914400" eaLnBrk="1" hangingPunct="1"/>
              <a:t>7</a:t>
            </a:fld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12390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33535"/>
              </p:ext>
            </p:extLst>
          </p:nvPr>
        </p:nvGraphicFramePr>
        <p:xfrm>
          <a:off x="1196411" y="775063"/>
          <a:ext cx="9357645" cy="4985545"/>
        </p:xfrm>
        <a:graphic>
          <a:graphicData uri="http://schemas.openxmlformats.org/drawingml/2006/table">
            <a:tbl>
              <a:tblPr/>
              <a:tblGrid>
                <a:gridCol w="527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Мероприятие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Даты проведения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ИС-9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февраля 2024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783038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ИС-9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марта 2024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587059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ГИА-9 (досрочный период)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апреля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мая 2024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ИС-9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апреля 2024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ГИА-9 (основной период)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 мая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 июня 2024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ГИА-9 (дополнительный период)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сентября 2024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440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62B4F0-63D3-DB4E-7278-27A337F8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97309"/>
            <a:ext cx="8596668" cy="514405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собеседования участникам итогового собеседования запрещается иметь при себе средства связи, фото-, аудио- и видеоаппаратуру, справочные материалы, письменные заметки и иные средства хранения и передачи информации. Участники итогового собеседования, нарушившие указанные требования, удаляются с итогового собеседования.</a:t>
            </a:r>
          </a:p>
          <a:p>
            <a:pPr marL="0" indent="0" algn="just">
              <a:buNone/>
            </a:pP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итоговому собеседованию в дополнительные даты в текущем учебном году (во вторую рабочую среду марта и третий понедельник апреля) допускаются следующие участники итогового собеседования:</a:t>
            </a:r>
          </a:p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получившие по итоговому собеседованию неудовлетворительный результат ("незачет");</a:t>
            </a:r>
          </a:p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удаленные с итогового собеседования за нарушение требований, установленных </a:t>
            </a:r>
            <a:r>
              <a:rPr lang="ru-RU" b="1" i="0" u="none" strike="noStrike" dirty="0">
                <a:solidFill>
                  <a:srgbClr val="2783C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пунктом 22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Порядка;</a:t>
            </a:r>
          </a:p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не явившиеся на итоговое собеседование по уважительным причинам (болезнь или иные обстоятельства), подтвержденным документально;</a:t>
            </a:r>
          </a:p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не завершившие итоговое собеседование по уважительным причинам (болезнь или иные обстоятельства), подтвержденным документально.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45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2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6" descr="data:image/png;base64,%20iVBORw0KGgoAAAANSUhEUgAAAJsAAACYCAYAAADz9ZsiAAAAAXNSR0IArs4c6QAAAARnQU1BAACxjwv8YQUAAAAJcEhZcwAADsMAAA7DAcdvqGQAAE4/SURBVHhe7X0HYFzVlfZ5b4p6711WsWTJknvFYBtM7wECG0hIWEogAZKwf7K72UDYLJtsyW4CJNn0JQ2ylEBCrzZg44KrZHXZVrV6b6OZee8/33kz4xGoSyPJRJ89ljxv5pV7v3vaPfdcWsQiFrGIRSxiEYtYxIKH4vq5iDGQnPzVgKgozW/QbDLbBofMFpPJbLabnMPWIae/I8BBZBsuKWkdJHra6frKIsbAItkYWVn3xpj8KJtULV3XlVTSlARS9GhFp1BuoQBuJquu6yZF0c183MSNpvFxJ+nk1EmxKwoN8Xt9OlEHn65JUaneoSk1Aaqpqii3oYaeXiQi8FdFtjVr7gwcHDSHOhQ1U1WVdaRpazRSl/PPRNJ1fyaUHzeJn2oykWo2E36SqpCCFzPKaC38w7TCX13+IV3jl1MjzekkzeHg02kO/riNv8skVLpIVcuYgIf4HPudur3EaQ1tP3Hw33qME/314BNPtpyc+9N1k5arqrSKpdAGZsYG5kc8yyYhijnASn5hQeQXGkjWkACy8MuPX9Zg/p1fOG72s5BqMZFiUpmEJoNcDiYWk8tpc5BjaJjs/UM0jFfPAA33DsrLxr/bugfI3jfIBNSZcyrpij6gqOph/rlXIe2Q2aQc7+vsLa+peWLIuONPLj6RZMvJ+VKiYjJdqKv6duZTgaJr+Ypq8dM1jcyBFgpNiqbQtBgKSYymgOhQ8g8P4lcwWZlwlkA/IZUAUguyR/5xAb9DyrnBv7L0MloS7/Nxp81ONibbUFcf2fg12NFHfU2d1FPbSr21Lfx+P3+YiceamHGCv1bMmnkvKZbXyop+cAhvfhLh1WpnNwoLHwgactg2sKr6Aqu3c1mUxJssVj+T1Ux+TKbInCSKLUinsCXxhtRiiWXyt4qKFEnFRARR8PuMwexxq178BJzDDrIP2sg5YKO+5i5qLa6htpIa6jvdRc4hOzlsNvRGK3/hOP/8vVl3vlhS8uNm/uonRtWe9WTLzr9/maJqF7NavFnR9bU6cwYqMTgxkiKXJlLcykyKzE4iE6tCPC0e2C2txOaaLEAc169uyLcnew58HyeQfxiu6/c1dlDz4WpqK60TyTfQ2i3vKyZqIjI96XRoLwyFm/fX7/1v9njPbny0/c4aZBXcu1HR9BtURblSIVO2rjkpOD6C4tZkUkxeGhMtifwjgtmu0sR4HxfSCmfIIM6AvMVSD+xlaac5DAdA55/4PNtdYr+pZlV+N77MxMNfEFBe8tf4fQxA8uE8kG5dp5qZdLVCvo6KBr4ePuHs4ft5g6/6f5HB5r/sPYtJ52rVswe5hV9k79HyAPf/JYqusKo0sWqMpfTzV1DUslQKjAkjqE6NDfjRVKIQyaXiQAq3Fwk1N8hSpb+lmwbaemiwrZuGevrJzraXnVWfZsf5mLg4J8jG3xfC8fUtAX7iTPiFBVBAVBjfQygFxYRTYCzuhZ0L9moVkBLXxjX5HB+TqnwMpAM9h9jG665rpbpdx6jp0AlyDjrI6bSzY6F8qJjNPwgy57548OBdduOLZw/OGrJl5d2bZ1aUL7KMuZXt6lC/sECRXmnbCyluRSapVu5Q/hy8vo9KEiGGSwI5BodpqLtPOrS3oZ16WJp0njgtv9sHhph8fAUmn4gkfM9kkECF0+AimBAG1+CXSE5IPdh8LiLis+ygsE3IzkhyDA+GOIpIj6PgZHZIWNr6sTMCR0TIy9/9KPHgoMhg4PvoqW+jU28dpeYjJ6i/qYs/q+mqid7WVOU/tQF6p6rqMTb2zg4seLLl5d0Tr6nmz3PP3kW6mg5Sxa/OpNTzCii2MJ0liyHFRoMY6dzpIFgPe4GdJ09TN5Orp6ZF7KPhPkQbdCYTOxFMXv/IECED1K8FoZBAfzIzYcwsuST0AUnGRGCqCSlBFkg8hD5wDQdLQFvvgHibQx29NNhpeKOa3YG7IUuQH4WAfKkxFM4EhLMSnhZH5iB/Idaoktj1DLjvuvePU8MHpTTA0pdU3caW3VO66vxJ5bEf73N9fEFjQZMtN//Ln9IV+nvSlHVQRVF5yZR1+XpWlylk5Q5yckdDunjATyOShwH12NvQRo0HKqmt+BR7fR00yAQAOVRWs4HRoRSeEU+RmYkUmhJjSBsmAyQOXvgMzuVWtyLpjH+8gAvyX7QiPsJkcTKxoHYRd7MzAUE2SKeuqkaWoE3sALD3aXOIrecfyeo2Lpyi89MoaX0230csS2CoUuNc3s9mxPc0HiRtVLPzKNW8c4ztPAdfVmvgD/5yyGz675qjP+xyfXxBYkGSLSfnrnSy+H2TG/xWVVUtwYkRTLJ1lLw5T6SMx3Zyg59COoOlDWyttrI6qnu3mNrL66XToZYgrUKSoigqN4XVbgaFMMHwHRO/oGIFfE7pX/7nYzbVJCF2GdQtWtYV9hC7kEkOCdx7up1ajpwURwCqGxLQye8jFBPBXnPqecvZwUmlALb5cH8itd33wieFZIXqBnnLn99DrUW15LDZ+RmV/ZqifbOy6PG3cEnjCwsLC4xsurJs+X03aKR+izt+uTXEn1K3FVDGpWspKDpMGtl7tAOi1vi9rpPNbExXUuPeMvbqWoSQgbHhFMV2HQgG6RHGBAPx3FJDzjRNUk0ZIKD85L8sMXEPkLxtx2t5cNRSR3kD9Td3ykchaRM3LKWEtTkUnhlPKhtpYkd6Ac/tGLaLWq166QCbBq3cetSvKvoPhlW/R08c+36L66MLBguGbCtW3B8+5NAe5Aa7XdGUkMicBMq9fgvF5KcbBAHR3ECHKTDYibrYuD/15hFqPnaS+lhSQBqEsTGesiVPCBaSFC3TUMb0ktc5FgDwXLhfOCa9de1CuvrdJdRZ3SiSECo2pnAJLTl/JTtDyfK8I9QrExjeeA97rtUvH6CaXcXyPVL0t1Sn+s3S0h8uKFtuQZAtt+BLqzUy/ZfioK3mICulX7CCll61UaaQoGK8pQ9GNAA76MTrh8RotrEhDnsrIiuJlly4ih2HJWQN9ufPGhJhhMpdgDC8ZZgBGhNvkNpK6uTZ2svryM5ODILUiRtyKOuy9SL1QFJvp8itbhv3lVHp/73L9ik7EEStmkn7emJk1O927XoYHsq8Y97Jlpt/3018F99jeystJCWKlt1wLjdsrhyDKvQGvMbBti6qfe84nXz9oBj91pBAscFS2NaJW5XJNpiZufkRm+4sgkxvMfnw7C0srWvfLaLmwydkQAWwWZB+wSpKZ9MiKCHS5eW64LLnYAcef3InNR+sQjjGySr7B5pt8HsVFT9rc31y3mC4PvOArVsfMvuHFjzAY/o/WHDFIZyx4m8vpjiWSkac6wxZxMPk/zewPVb827fp1NtHJOIetzqb8j+zjbKv2EDhS+KFYGc8x7MUuHfXsyNMItNtbLfBBOg+2cQOwUm27+ol5BOaHC0OjtuZwfMjqSC2YAkfV6mzqkllibeZbb5lsTEbd7e27hORN1+YF8mWl3dPsNNkfpidgPtY1ZmXXLiScq7bQv5hgUY4wwXx7Jhog61dVPbs+6Iy7QPDEqfKvnqTGNHW4EBWPwtfVU4XaAOoyWG265oOVVHlCx9QZ+VpmetN2pQrdi3sUm8P3e0ENewtpeLfvC1xP3YcDukO5dayskeL5UPzgDmXbBmFX4xVFfNPSVNuNwf6qbnXn8Oq8zxuPPMIA97dYKf3l9Ohn7xETawWYOhnXLSaVn/xcorOS5FOEMfhk8kzD0AkmZZLi6PE9TkSAxRPtqSWmo9WS/5dcGKUtIdIRbyYpAgYR2QlUs+pJhrsHEjg3t4RFb+upL15/0nXqecUc0q2nBX3p5s10490TfmUf2QQ5d+8nTIuXiNk8Y5rgWjDfYNU9sz7VPb0+9TPkg1eWcHndsjnzf7WeSGZRPNdKn3OgTbiwQeJhpmT8PR4SdDsqj5NzUdOymxIaFqspE+5JRx+wqONzE0Wcg609ETx21uj4zeVtTfvq5YPzSHmjGwgmuKkn+tOuiwwNoRW3H4xpWzOMxrG3XlQGTyCe2tb6fDPXqbanUV4izIvW0eFn99BEZmJIz8/hzCxjdTJHdtZdVrSlyRgO/e3YYCvC0kWtzJDJB4yRBAk7qxqFOkXGB3iuTe0V0BkqGiCvqYO6m/sCuf2uzA6dlNRe+vcEm5OyIb5TV1Rf0canR+UEEar77lCPEjvIK3YJiaFGg9U0KGfvkJtx2soNDWaCr9wkUxRWQL8JVY2H8AA6DrRTEd+/jKdeO2gTG1FsEMiNuU8AarV7GelmOWQcnEy1wvStRw5weQKkQQA8Wy5efFZP/baY/LTaLCjh/rq2oP53s+PjF9X2t6yv8p1Sp/D52TLW3dPvFMz/ZicyiXBCeG08s5LKZYf2jtOJOKLW+XEG4ep+H/fZLXZTQlrsmjlHZdIRgcaa15UFwPxL2SGHGFJC8mGe20rrpHYF4LH80k4aRN+hbBXGr0sVdLQOyuZcHx/kLyRbK/BJDEIp8ucb1ROMg2091BPXVuIoqibo+JZwjXvnRMbzqdky1p/bygNqt9nG+2mwOhggzyFkGheHidsICZTxfN7qeSPu8jBXlf6BStZol0oo3MEKecYMMS7TzbT0Z+/ylLDCDeAXIjSQ235hQZReGYCPwR/eH7GggBEwtwv0t7d99ZeUifTWdF5qUYgXHjJhAtiwuWySj3dRn2NnRH8NOfFJmx+s615b6vrdD6DD8n2kBoTPvAIK8e7rWEBtJolWvyqLINoro7BqMPiEES9y/60h/tMoaXXbmbHYRv5BQfOL9GYWF3sxcF2BNGQ5uOWYlBP2rBD1hFAwkUw4eZRvglAOCQpQK1iRVhHaZ14q1jhFb0smR0LP7DNkHBB/iLhkHY10NwTwe9uYi/1dfZSfZo14jOy5SwvuJe75duWAKtS8NnzJWPDmzzoOMeQnUr+8I5MJKOhln36XMphsimqkU4zX0AWiKhOth3hEOD/Hg/Y+IT8RXzPTTgkSM6rSgWYTJBiWHMBu7KdJRwCwIizReenkpkltVulIowUlhHHz9dAQx39LJ71jKjwLW+0t38w4DrbrMMnZMvKv+8KlbTHFZPZf+k1myjzkrXygG5AMiDvq/SpXVT18n6Zx8y7aas4AtJdsEXmCXAGkEFx5BeG6sR8PyL16ReuFmIByIXDlBoi+obaqhPCiUqdb3DTgfThGQmiWpFV0lHZSMPd/TJnDIntlnABEexIpERT81GkntuXqmbNr63l794getonHTDrZMsp+FKBSsrPSFeT07YXUN6N54mk8hAIHhI/aNlzu6nyz3vJ4u9Hy285nwmJeJtrummegPBG96kWUZ3IhQPxYTeuuedKCowKlWkyvOcfFULr7rtasnOREIk5SqgsZPtGcCcvFOBeMDDEhuMBgaWEMWzXYSrLLeEQh8OzNR+pVljzrI+Jr61va9nvk7Wrs0o2rN106tpPSFPPic5PoZW3XyJJgSOlmkpVL+6jsmd3y7ze8s9so8xL146YPZgPIPreXdNCh37KXid7dJAOoamxtOquSyVVCUHR2l2I+ykSRsi8dB0b32mSCt7FhINKbSkyVCrmaQ0RPb/AuA1Pi5V1s60s4RCHw23Bc+UHcX2IKDgpSn52lDUobL5sikle935b04F64wOzh1klW1jM+n9QdLorMCaEVrFDEJIQOYJo6NC694rp+O/fkc7J+dQ5lH3VxhGfmQ+4iXbk569IEiPUfEhiFK3+4mWyYguLUvqbuyQDQ8jGhEL2BaL50ctSJHovKpU/1w4JB6eBpcoC4JtoCsw2WNjmxKIZzDhYQwNkGsutbfC8iNX1NbVTb11HEGmUFZ3MDkPTgV75wCxh1si2rODLO/jmf8CqyG/5zdspfm22NL4bsIVaj9fQ0V++RkOdfTIrgDnReZv+ccFkRRwNRHtVbC+QCenjq+++XCQAbDJ0Rn/LGbKhs5bsWC3fN1tdhOsfkkROfL69lCVcWJCscVgQYNaD/HC6WotPiYkQzs4BBpQMdP6LADEW4TQdrSZ7ry2d+8TZ3nLgTdcZZgWzQrbc3K8k6Kr2C4VMGalsp2VftUE6BQ8BwEPqa+6mo794jbq5Q1K25FPBrTvkAefT63RLtMOsOsUZ4D9ITlzFEs0gmpEv9nGyBQrZ8Dskh1vCOfpZpbokXGvRKcligVSZdxHH/YAwE6b7bD39EoND6nxMXgo7ESFCODwH4oYBkcHUfLiKzRpaGx6//sPO5tmbYZgx2ZCX1msb+IaiK58OTY5SkJOGznCrRnQIRnvRb96kpgOV7JYnsoq9TJbNzTvRalmi/czldfJ9iuqEjQaieYdpQLZWJpvLZrNypyAjGL8LQDh2LqJzU8nWNyiBYEytSeAXEg5TW/PNONyj1Sz3AgkMDxXLDhEIRs0THOe/FMymD2JzfNysavqymKh1z7a1HZiVVfisw2aG5va2dfzjXsVkUnOu38LeTYRXPAodpdKJNw/Jaid/HjXwPKGmvD8z1wAxENA0VGetvIcVXEhdivroVJobLik9FjC4EJ3H86Wdv0LeG2ZJV/Tbt6gGCQVMWGanvD9fQJujYkDhrRfKqv2GfeVU/eqHZ56N2YZBmHHJWiZlLN5fQ2b1a66jM8aMJFta2q3+Jr+AXyls66dtK6CsK1xxMhdgpyEkUPTrN8jBKin/pq2Ucu7yefU8cU/iDPzsFWovc9loKdEs0dgZYO9yRKq1C2PZbB7J5sIZlZoqSwihUnWW6rCT4BGKlzrPwKAA4aAyW45Us/3WIM6C237DCwu1UZOu5ehJ9NXSyPhN+zta9hlBxhlgRpLNLzT4FnI6twUlhEueGSSGO04GGwGOQPmfdsvEb/KmZZS2fYWhOl2fmWvIzEBNq8x1ShyNSRSSHEWr7rhUvM7RiDYaxpNPkB4I9+R/Zrss3IE0w5QczIiancdEuH2UpHMN9EHSxlxK3VYooZuSp3bRQFu3aCEAdU9wPG51Jj+rGqeS9uXCwluC5OAMMG2y5eXdl6o4lXtVk1lJ21oo3o1H/aAtmU913LhYrIHqQljIYiwwnh+iIXLeW9cmMwNu1RkUFyn2I+Joo6rOMTDRE3hU6s0XSC0SDEC7qNQ3DbsPKhWveQLuDxJ46ZUbxWPGKq4Trx7EERkcALJdcq7ZTJZgzKkqVw/pETvkwAwwTbI9pOqK/ln+emFYWgyl8Qj2JhFGSHdNM1X8ZZ9IOIQ4JE/eK9tjLgGiwUY7jDy5EkMbuMMbyPGarESbCiDhrEy4gs9eQEsuWMXvKOytDtExNikMCcedOo8SDoMrKCFC1n4gKlDz9lGZjkNZCAD9ieqcS3asxIyPVdHpmwkJdwbKwWliWmTLzGvN0BT6PIiUcckaWd/pTTZ0XsWf9khtDSxKSWSRPF+eJ+4Ri3gPw0bjEYxORjWhlaw6MTmNOVpfAbYpMjCQ/o60KTS3wzZMx/73DZH688w3IRzWNCSfk0eDnb1UxcIB61TlpuAssNCAjY0llrpTXxMS6f83rq9OC9Mim9lkulHR1ayIzHhK4Jv1NvghRZoOVtLpDyspMDqMMi5aIykt3mScK8AZwDrKo6w6kQEB9R7I3vJqJlrMckg030taPDeef/kt26WUBGoLovDMsd+8xQ5HMd8k+2jzxThoTVbnWAqJkEcTOwyNB8qN/DcGyIjEzCS2t1WTCYr/9tzcL2Edw7QwZbJhzwDS6G50XMYlq6WakNvghxSxdfXKam6UFEjekuczNTURxEarbRWvs4W9QSAkIYrWQHUuN5IM5wqGSvWngs9dYDgNDCzogYSr3cUSDt04T4SDxsFCmfQdq+T3SpZuQ5393IAudcp9m3puAQXFh+P4Gt2sXy0HpoEpk031p9u48ZKiliVLHQ5vzxIqqpElGqZ9sCAj4+K1crNzDdgdbtUJZwCdGZzoUp0s0XypOscCpD/SsiUOxyoV9+QYZAnHNpwRUuEPzQff0D183dQt+VJFCbXrUJJLxQDAYb7vIHbwkjZDuplRmPjGNWu+ESYHp4gpkS0v76uRiq7fqFotlLhuKQVEhXhUKJwClAWVumE2BxvFK8ULnWv1iaBkT72hOoVo3IvBseG0+q5LKHYmqnMWiCAqNZAl3M3nUyp78Oho++AQFf0ve6msUmEjzYeEQ6IBgvGpbJ/h+qiMhJVYnlpx7NilbS0gayh7pmQ6r9/Wt14OTBFTIptDtV/GDZYXkhhpTLR72Wpw5SVIWFYnCXmoDDnXRMOytt76NiGaqE7uN4xKzAxAdUqRmulilh4FqgqlwKBSU7cbhINKLYJKZcLBFJkPwjkdDrEpQ1NjZGFP08Fqz/iCdoL9jVgpe6b+uqJ+jt+e8k1OmmxpaQ/5K4p6pcls9UPGZ3Ac63A32fiyzqFhsdWgVhG8RYLhXKpQkWh1baI6kV2CuchgttEkjlawZERZh/kGJurhNCAskr6dVSqTC4mNR3/1mmHDoRvnmm/cVZbAADF98Hvtu8ckKC/2JP8fgwBRBcQPWYhcnV3wlSWub04akyabOaA7jzRtK1JyUs7NH+mBmkyELAckESIRD9WEZITOEdlANCQ3SsC2xFCdkGiYGTC8zrm30SYCBipU6vLPQqUWSIeiLGrRE6xS3zsuZgmeY07BrnI89x1ip8h7ayut8UhZcSRSYmSxs+7QQ1TNcZMcmAImTTaL2blNUcxxkTmJkpPvUZF8M2i4+j0l5BgYpriCDKkxMVfeHqbIehvbmWiveVQnKk4i8RElG6YyMzDXEJUaDMKxSnURDiUVip54g+pAuDlWqdBEAVGhlHQOyxXuU1Qpd2sv9DcyWFAhCfOmfGNXZ2XdCyNu0pgU2bDnpqbQ9TAUk8/JZ8PR7DpiSBWUdm8vq5ccfHgtc6UCDGeAVedPXxbJ6ladmFSP4UZZiBLto0CnYqUTbLi0bWzDMbkQWD36y1dZlbmzRVwf9jWY7IixYWE4pvI6KhukCqaQHodZ/cP2xUQ+c2GpJUA/Vw5MEpMiW2D4UDY59bUBsaEUkZUwcrDxaECoo7+lU0qto4btXEgTNIpINKQJQXVypyAWhIXQMQW+VZ2znZsmKtVlw8Hrw+mxmAZeqkg4Ze5UKpworFvAulJI2cZ95aLSAaz5hZkUlh6LMEi47lS2yoFJYlJkU3TLFbpTtyAbFWLWLVpxE0i0ay0+KWIW3gqi9r4GVGdfY6ehOlmiAQE82uAMwHnxTkf3DVgEzHLfo/0g4WDDYYoIgxjJjceeeJ3qdhs23JxIOL4ukiljVy6R3WkQXRhs7/FIN5AeNjmqgOoKbUQ4TA5MApMg20OqpuiXoYOjcpIkMOn2MiFNsAFEW2m9rEGM5Zvw2HI+gkxB1bfT4Z+z6jx2QqQs4nmr77qcYlGsZg5UpzyhDx4TksMvJEhKg6Vuc800sHTBuo2694u5vedmagsb9MavzJAESwTHsSrLM0HPggbVQc2BViabslo3a9lyYBKYkGy5hW1ZilPLxIXDkE/vIhoAYrWW1Mj+TjDG/dmA9EUnuCFrGRqYaGzPSHiDRzu8zpW3Xyo1y84GG20igHCosebxUlmcYabh6K/ZaQDhhGu+JRz6FWsTkAQKsncw2dwOHwQN0v4jshNI1dVI/i8bmpPDxJLNYdqkaXok1BQW7Dq9VBQcBiyOgISL486Gl+Kr2BrEOCbVoTpbj50UosHrxJJBiPyF7HVOFUbgN9DwUs9bzgRDccQBCYvUvV9iEM7HAg6ES1ibLdIUpbhgLnlUKbc9HAXshKiT89w1a+6EezohJiSbpjjXmi1WazgbhQjouSUbdDd2CO6qbpJV1VjQ66sGwLUwsk6+dZiamNyo44YGz7psLcWvzvpEEc0NDOTAyBAp0R+cEMFvKBJkLXv6PdmTVKa2fApd5koDokNEjWInGreTAuGCclwoTcsE2dLd7RcgBybAuHeclXVvqEJqLrI6ceER9hh3eHtZLQ0P2Ah7LoFw2M7HF4C0hK2GaLsUEeT7AOdPvsHkO1LN5PO9UzLXgBRBjlnF8x/IPCV7aVK7AwWbsdW4r21jmEOwz93rKTCF5bkmNz7uJThZ1i0s8fPTJzWbMC7ZVH8FaR0ZqA2BRa6yzaELYDdWj8NgRGTZyvYaxL9PwM+IPH4U3zPWC6TItRBjw1pU2G9z4QXPFaCmkKJ1DKGP94+zHcd2kis0Ak8VEsZX5oobOD+EDHajRvu3ldfze0b/gnSwK9Hv6AeH2bRRDkyAccmm6fY0vmYqFq5CnKIgDICHxWwB1l1ii0SkD/vShMBD1nOjtxSflNJUq+++QkYc7qan3qg4hKCuVOg5ywEnCOUcjv7qdap/rxhCRIi24gsXywIVDLq5MhtwL7DTEQPsxM7OLnsdRDSzSYUVWRJzdDo3yYEJMC7ZzKolS1XNZinn6U0nvom+pk6xIaQ2Gdtr7tibL4CRDhccC4oRV8P1xDHIT5P76mMJJ45D0UnfSbgRo8k3Qwuq09aDpMrXJZiLweQXGkCFn79QPFMY6WXPvU8D7Ww/+dxmMyQYtqlEaAmxtoHmTtFoAAQOgujYQZrJxx7pQxPe0JgfwEp3/pGDoYWJWe/VQDBO+5lstu4B8ZqwcMJbxfoCyK2SFew/x6KVWpamcVIlCYFmdAom4hGPQrUeTGPNOgyh7gL/Z5b5hk6EbYR5UWyWBsg0lssjxaYbxa7VWcwCcZB8DahI2Gbw+rG8D3vYu0mOYwjwYw8G0ig2q6CD9e34GJNsDQ0dgZqu5bApLiujRoAfdKC5ixtgUHLXUZVxZGf4BhDr2FH40E9fksg2Fv2uuvtyqRELoGI2pq+EcL5WqbP4vHguWZeAWBpLNJgrMM6xch05b6jQiRRyJKZCrc4J0xiQbCBTUEyoRAOw5tbtkeIYSt5jQPDvQSaNJgzujkk2LdDqr2hKJupDBESHnRnIfDGwHIta0SgwEueCaG7IsjwU7GPCtRw7IRkmyPBAoWLcW0+dIf0whYYplYUOUZ29huqshY3GfyysOld84ULJCxxm1XkUx2RPCIR85oZobkCSQbJhBgFz0R7HBCqWnUJDjVIQm1YTeqRjkk01D4fopCX4RwS5grXG+3hYrKI25stMsgGFrz0jkAiFA92AXYZRdpilGAiHBRtQqfBScX+YZTj6i9dljahvwiKz0+Ee1fkbTLiXyFllfvTm8ynlvEIa7h3gY28ZqhMHXUSbS7ppmlOEDbTXUFef3C8IKN4qCyL/8EAQ0aI5NR7t42NMsil2PVHh02BNKE7qFl94XmSV4sIQ/8hd9zDRhwCxvSGlFLATDLI+WG2ihiwkXOTSJJEOIuHgpZbNvkqVzp5hj4vqdCVLougO6yKpGFDw2R2Ufv4K9jptdJTtN0kz4s8bEg0dbDI6W84yB+ALYRMPkA1EQ7+7OC9tgGpUJpOF74kmLGQyJtlMZEoGh1AQRfH28PhKjqFhGurul07EjcwNPt68IuFkpfvLhkplG27NPZdL6Sq0BBwK1PUw4nCzRziQeSa9DdWJ8AZUJyocQUogboUtk7DUDzE2SS/ahblQ7lFP7xqYwaWnDPFI2UlAJggGh4373X0/uG9UphJBoClRE3mk4xzU41mGiust3p3nCVEoxSEuOhZuIM42N08/ssHdEBuurlWCu9gMNjQtnlbccUalYgGMO118Rl7q6JefMkaoznfZGeDzwqPPxxK/baw6+wap+HfvCAnlmh8h2pxDOBAo6UZYZ4L784RdNJZsoUGyxFQhLSwrqyPYODA6xiQbS/UYcMgc6M9i0uTFNZ3JNizJfTAQ0Xi+5prR3KNcBaKXXyARpNhhdgyw8j0ig73UO1mlYoqNj8tiZSYcPNhpS7hZeEh0ErQCiGaEMNgZCLBSARMtnZ0B57CdifY2e51H+HK6IdXmGXhszCQgpQiOIQrkuG9LnJkgf4m7MoLNoaZxKx2NSTamECx/ccFlth8dC/APqABMFMMTmYuRN1Y/m/yscm8glBCuhgnnqrsGwq0WlZos30ehG3dWL5b8zRhTfGyoGpmCchWWwT2joxDeQB0QqKhjbL+deuuIPDCI5rPpv2nAj/saMxe4Ty+2SXKG/FfXAx22/nELz4wt2RQKxQMjafKjDQvJBhgX8j3ZRoPMyabGSCFod104/EQcDk5DK5MK9Wwl8JsLlWo4FBIWKWUJNxOVCow1AkaBoToHDYkmzgB3HrzOW7ZLeANq9fjvWaK9fdToSH5JjIudswUBviUzkma5zaXv3YKHHwROjcE2lT/gP+4CmDHJxhcIwElghHsTCo2A+Tk0GPS4caEptPw0cObqI4ESAUuv3kTYRQYhDtwbSISasVJmvrJBdl1ZdeclUl1RvFQmnBSaKYdKnQUJNwEM1cnq0RXCEInGHZd/M8qhrjRU5+/foVNMNLQi2hoSBKnXKLC4IKQb+hrpRPwLElSRdeN+H+0t/FB0q59VHzevbWyyOcmKc3w8b4rJxrobkM4aiwlzADw0HhT7XeV8ajM/OKtUHn0G4Zpku29UmATR1txzhYRFAEy7QKVi1xOR3D4CwhvYZRBTUKI6+X4tLAmWf469zh2rZNBC2p1887CQUIhmd1LCmmxaxRIZlQfwnYUAkytAbkzGn7kn0RDMAb57k9M5vroYW42qqLcLtoG1IxnlZjZU09xhNFYb6gb3l3M1E+66LWLMig3HAwE1bSUOB5UKp+GOyyiKbTh0qth3iMNNVqWOdvlxoJgUrwLOho1mZN+eL3VQoDqLf/eWYaNJExsSDdmx2NA3MDbMk2WxEID7g/bEcwjX+J7lh7tddF3Vdfu4hBjzoMoSU05nXMH1roEz5x/5vq9gXGW0a7new33wTUGlYtcYseGYhCLhqg3Cofx8eCYId6lIOjwDKvZgfWY7H5uQcFN4VNhoojqZTDWiOo1ExPy/2UbprDodLNGO/4FVJxYB4/MgGktkqM7C21xE82EWzXSgK5C8xr1K4xlN7qEGuKgopnFbaWwmKroD3/y4GFc81W0Qg5lKJ8wMeLSxYaghJtxVG4RwkGzIRIFq7apupMP/gz2pGg2VevcVFJ5tJClgGyCoVGyVOCWVOsbtwDuWNZ+sHmHwI3sZ0fflt1xAS6A62QQRifYR1YnVTCv/9mIKivWqobKAADZIV6ORvR5ebEo+wH81tqHHTbQbW43qNIh/Ppaox9cxu4zFuSrWYjzaxKzGwODhJXn7uTece0bC8U+kNUu9NmSLsNOApX+RS5P5WwqrW8ODxWLrSTsNo9yOEA0BW6hOEI3bzxrMNhqrzowLV5F9yCZxNKSzy+ddRMMW5YW3MdHiIj7e3gsEqGmH3EFoAOGbC8b98qAh3a7ptnGXt41JNj5tH7KAQShv6YYGQnwLV0SA0vCWvK7uA0xMMy+47jX78vWUC5VqBeFYwjGJUCYCgd9Ot0plIxxrK2B6Ig6HfDisJJrO5D3aBRKtGCEMRP/5NhBHy/ub7VLA2c5tVfLkTiYhEw23CKKJ15khNhrWcCxUogGoBYxnRFKGZwaB/+9kcwE80XXFRsMmIyY2BsaWbKx98NPJDSiE8uKTOYAviMblUTw1JswN3OoJO/7lXLtJRqMQjiVPV1Wjsc1j1WmKWJpIq+++TNZXAEbIhFVqJRNuCipVvE62w0Q9IlbGahCOCmw0SDQs+i1mG+3k64cMD5ptOki0uJWZtOJ2lmjxI3fFWYhA/RE4PSZMT7rBnEBShrQ30aDdpI277dCYZONWaef+kgxRFBTxsI3fRB0vdCDSlHGhhQhpAB6B2ew0YEWSlAtwq1QmHGw4LNiJzAThWKWyhMOzQfphaqujjJ2GSRAOqhOJj8WsOsXg52sgPx9blaOSukFCg2gYmBgEYqOtzhIbLTg+ckFLNEDjtsSug2gP2T/W1edgBLxqfgO/9/np/v1yYAyMLdlM1IywBxiNYiMgnnGAG5NtNkxVIfMDI9J9aKHBreKzr3R5qVZX4FdsuEZjvlRUaoLMNESw0wCCYqMzIZx4qWOPR/E6RXW+I1m0aBtRnTex18nOAI4df3KXOAMCSDSoTpZoEt6A6pwju3e6kGdkQmESHtIaNeU8ZhUfw9IADY+gKL0lVN9nHBgdY7YkC8x6jELjZCMbBBdFJgAa09Y3gA/PAUa5yGSui1HHT7n0mo209GpX4BcqlSUz7DM4Dd3VTRLwRaktbPIKv6vrJCQc23CoczGKhEMnIPtFov9vHeFzOl2qcytlXLRKvNDjT+1iZ+CghDHcEi12xRLCzoVYeLzQVacAHOgakGfFng4ovYA2NQ4pLoGDlfF6J5U8PT2bzWFX6vmskiynyYyB0bMQoZgPQ54bRulgW4/nmG8xiroe5a3RgJGIhsG0Vu51UKluCceEY/sMaxqwJSK2p8RMA8IjeCaoW7HhIOH4syzfycbMRUkCOEdGCOOQkBdtYux1v9YV3nibTrz6oXFtSDT25hBHgwQF0Ra66nRDCNXZK8+LWKE/9/sZ08k4pjmZH4rS7HpzTIxJNrtOHWhvLLuX6Sk3n6AqmOFYS4qR2Xcaq7Vdx3wE4/Qzu4iIfhAOToMrDodGQ3gERJP5UlccDoSIzE4QkkClYqahubKJ4slGmx1tbAoP0TH3fCafFus6oTqxBymyIkr+uItOvGHs6S8SzaU6V4jXefYQDUAbDLT3CNmsQQGs0YLYATLIBokm/HDYIaIn3FN+TLJpKruypJy0D7Cq7Dlj96HTMIoDIsPk977GdmlQX8L1aPLvjABmgHCYaeCX9+Q9bDdM3mOKCwUNV955mazA1/jzbdXNFPjcy/Sd/iP03f6DdHfdXup6+yAGpARsl90I1blaBl8pEw3OgNiyLqLFFKTTittYdWKu82xQnd7gZxhs7RZHJyAmVJ4XZgZsWyRSDvdKRIJtLa3G9Y0xMSbZ/IfT+5nUFeifXkgvL6BzAuPCRDogi+JsguGlMuEwec8vhC08hGPvFJP3nSeYcDnJtPK+ayg+PZpuHKimRxp30TqWahHaMN0wdIK+37OPNmidlHvz+bTk8vUSjyz+w06qeuVDw0ZzqU7UjFt1+6UUnLTwvc6PAYOFtRr2WsVAxep41zyCPN9ge6+QjX/vN1nVCbf3HpNsVVX327gLSjE6hVBgnQsYnZhWwcTyANtsNrbrvBcxL3R4VCrbcEuvZZUKp4GfD0mV4jSwhGuuPE3ZygD9s7mavtpXTDE0THZW5YijO7jZVtk76N+HDtPNPeWkNrdS0dPvG9soyqkNiQairbztIpFoC93rHA0gFNYcoI9ly+/0WE/QHMcGOrjvewdIVU2d/WGRJ+TAOBiTbALNWYk6Gz2n2PY7wzWZc0ShZBiLKBbX09A+SirSAgckHJMiB4TzUqkEG44JF/3Dn9HV3/kWrdm7k8wu58D9PcDBzxs80Ec7fvkT2vHtB8ny6k5RqzokGtsy0ctZdcLrBNHONonmAlQlSmz0N3eKJxqGKvASTsJBlmwt3dL/jKqaXQ+zPh0f4zLErppOMdlaehs7JVKMCwCQbIFRoVI1Gnob2RMIbvoUrmuPwAyFqahUExPuU5sp+9pN5PTzoyjnEH11qJTuPfoKJVSWk8NklnGm8GdVJpGCsIkrFKRxZ4BY60o+pO+17aFLh+vJxJ+LWpFl5KMlRTHRzjIbzQtoXqhQ1IMLYRWKNa1GYxi7Q/c2doipwANsv3xhAozLELPFUcPnPYETIzsCotMNqB5sAQn7BLlhIzxWX8AQKCMx2ntTBKSZzoRaeu0WunJZCH2vex99hm2yIJNODlfCoBCNXydXraEPrv8baktKIbNuEA4T/06LhVL0AXqo5zD9o1JFWy/Oo4AlCWc10QBMviPeCEJhLYcso2Jg3EOi9da3is3L/b5HDkyAcclWntXC+lOpctqc1FF12jixCxCnUbmpostRtgor5H2rSkdh1iyQW2NCWQYGaONzT9EDx16kVc5OUZnueRFWrjSsqLTzoqvoxa8/SG99+Wv03Ff+gfYmLDVI6LovfMes6nR1Wynd8tvHKWP3eyL5dJ+2ie8AwQIPtK0Me+mr7DClePpXPFG21bB9EzdAN5sPxXJgAozfEk8/zXJLP+YYHtI7q5sM28PVwQhkYgUTVszDgUBVI5+r0o9iBpINJHAy0aJqT9GV33+EtrPtFcJjy6EaGR8gkoXt1RprCH0nbBX9e18iNTgtZBqy0duVffQPei79PHQZ9apWMjvZbeDPs1ImBxMzpegIXfO9h2nL735FViYyrjOqGbCgoUgMDdsKwRnE/gfuBof50dPQRkPdA/jcAa03olsOTIAJ2aGSsptP2NXf1CE12TzSi69rCvCTvaHAckTiZ7Tr3YQYpbOm2X+QZqrDQfnvvEk3ffMBytv5lthhTlanAH7XeeC8FpJK/y9kHb1iTqbm0noq+ulLdOSXr1LNXz6gHrtCv7Bm0/8LW0+lsalyK6rLeHaaLRTQ1Ulbn/gFXfPdhyixvFTeg8o9a8C3iioDWCcamZMsa4RBMgCmR2tRDamYByRtZ03NxM4BMCHZgv1tR7iNTg+09lD3KXYEzGdyvbC6CZFxiNXmI9UyV+pt180uRhFj05BskDKhzc2046eP0+X/9V2KaORBwu+5iQAS9sTE0Du33UV/vPFOOmkKFfvMzDYqkitr3kH2rYaSwnwyJ53MX0nPfeNhOnD51TRstXqcBx3eLbfL0g/eo2v+9UFa+/zTfMxB2jRy5eYFTKimDyulPzFvLNWKXGEP2PBtx2u4+fUhRTFNyjkAJiTbwYM/G1DNyrvwOpEpIfOkro7BpaFKkY+F/LD+xnZ+x1dkmxnQ8ejoJYc/pE/9yzdp3fN/JOvggKfzDS/TQTWFK+j5v/827f30Zyn1uq2Ue/k6flxj8h4Nj4EFIG6GQoRrbttB+prl9NZd99LL9z5AnTGxch6oVQASLbquli76yQ/oksf+i8KbTotDsZClHGxzVBjormmViENEppHvB8BUQt7fYAdqfjjLh5yWCtehCTEh2QBm9PNoaKxSGnTvQSkHdPKPCpVNyRAaqd9T6kPJNn04LVby6++nzU/9hon2T5RSfIyNd0PyACa7nYaCgmjfpz5Nz37736hm5RqRWmY+nnP9FonDYUW7W42AaDAfVt1xCYWlxBLZhsnp509Fl15FTz7yX3T8nK0yzWXCBDUDkhMSc9VLz9MND36dsvbtFjIuVCkHQp1mqTbU3SdTdthsRXeZSBhspz+sMILUurr/VGlwnRyYBCZFNquq7VdMei1qovWxYeieC4VYxaR8TH6qrIfEHgVIOZkzY3iiy/B9aGyHxVWV0+X//V3a9qv/oYDubpEsco/c4arDTk1Z2fTyV7/O0ul+GgwNIxMTQwx+kWYq5V63mbKv3CAjHlm30flptPL2i6Uip3u/eUhGfK8jI4te/rt/orc/fyd1RUTLe4BIViZd3IkquvZfHxLnIaizQ4i4kIDnhWPg3kEnbmWGJ2ESggSzRe1lDaQ52Wsk53tED086vjMpshUVxXbriul5lEgHq9EJbiBvC+UNUIESDkTToSqZ9pl9jMKscWw2kRp8vOCNl+m673xTnAGcwy3N3MZ88QUX0XPf/A6VbrtIVBtIMwJoZCZZ7nXnUMalaw2i3XaRBDkRY/wooEKHg4Np302foxe+8RCdyi801KrrvLgv/95eOvf3v6Yr/+NfKKGizLAZXfc130D8FFkwSJ9HOayEtUs9MyDIdsaCoYFmOJ9qfYDZ7205MElMkhW79JiYTTzMtRsHO/tN2ElZFr0wwHiknWBKw73nZ9yqLINw45BhSmAStJfWihp320wgATafSDmH7wXFCl3XAmE0llxhzU20/df/Q1u4U0Pa2jzSDBIL0qaHbaudn7+D3v/cHdQbE2dIM+MUHwefG1INq7GSNuSwHTP+cju3vdaVkkrVa1kiDtspuvYkWW02IRVeuBZsuey9e8jBbdmWyqaIn59nEECKoBRY476yEc+MTGDsv49NcfH/2QQ0FoLzlX/ZJ84Q6pCkbMkXDYa2Q0oRMlog9chseq6k6Ie/d311Upj0cHJYnFgWtHe4e0j2oPROl8aUDQiIwoCoIISSBx+tFDkXEOnA7ZK9dzdd/8//SGtfeIbMbI8J0RgggaJrVLV+A/3pHx+mD6+9STrYxKp0IqDBUdsEOV3ekn0sCKn52gNR0fTGl79GL97/DWrMyJZriYpGx7KkCGlvpYt+zM7Do//J5Kvx3Ou8AASvb6PTByrILySQ0s5b7jpgDDbkLqIGHg8Ep1lRfus6NGlMmmxVRx5r5RZ6XbMPU+P+ciPMwQ0GoCOwpRAyUZHZ27C3VHLW3cd9Dr4O1JNlaJDOefIJVk/foaTSYvEEvUMadn9/2nPDZ+jPX3+QalesGaHeJgWQZIrSBOfHHZRceCm98PcPUdHWC2R2QpXEfUOtqiwlC19/ia555CHKfe8duWfdFVyea9TuPMp92E9xa7JcO7gYz4vnhkTrb+qCWXFgoCd80iEPNyZNNsBkoT/pil6P7FVsfoF8Ng+4RZdcuFrKdTawV4p1mHORdgRp5uSOiYXh/ciDtPW3v2DDu1OIBqCz4QS0ZGTQC1//J9r5t3dTf2TMpKTZbAGSzMzXa4Mj8sA36fU7vkS94ZEjpBych8TyErrq375D28WR6SIHBovrHL4G7FI4gHW7S8kS4s/mSZ4sbhFVzfeHot1Y1AMBomnaryYbyPXGlIZPa9P+1pjYDcsdQ45VqlWl2IIMQ53ifvg4SqIiQwDVgaD7E9ctNb44U/ADjmaz+cVFUNr6bFr75kt0yePfp+SSYo9NBCDA6rBa6fj2HfTKV/6e6pevlHt120VzDRDfyffTkF9AjTm5FNLcTJFNja6DLM1YyplZc6QWH6WEE5V0WrPQ8RPd0sEybPmZfWOzGUKh/Nn3WIiclCpKWOQNAkp7mU2izWrePMr/1UpNmvbPbW0HJjVF5Y0py+qouHWNfG+3DnX0m6PzUigIxrJL1MJpwIpp3DBq2WI/eexv5D4+bXyEbDgbzPkUyzDdUvYenfvMHyiQJQGkAz6LTjAx0XpiY+lddgJ23/wFlmbRhto0zjhvgCRDBklXUgqr8lU06OdPiZVlZGH7TgYJSMc/I9l5yKksFpVbbQqVhTb4ni/IhnUYcAjKn9vNV1Mo76atUn0dTpDhNGDt69vU39LDUph+etMNUS/s2rVryhefMtnaW/afjo5/rcA56MiHx4Q4jLsHkWiJiPNAUycTo0bsurjVbBRb+TIzaRcvsiEYiwtucbTSA80HaGXFETZ8NO4g41Fkuog/X7NyFb30wD9Q+eZtolLdNtJCAaTrUEgo1THh2pJThFxh7CxIY7oIF+wcpvX2dkpx9lOVOZTaFT9ZXJM2i2RDHyK7o+yZ96i1+BQlbsilnGs2e5wgePoNe8vpFEs1p8NRo6jmf3r2/7434Uqq0eDSSVOBoqukPa6b9L6GD8pkBbn35DxE7pJL1lJQfKRM5DbsKTFU3yyIFKRlh2vDdOdAGT3S8yHlDXeMnAlgG2gwJIR233QLPfPgv1JD7nKWBmyzLTCiueEeGOXbL6TnHnyEjrATIbMNeJ/hZGlmYtl2sa2eHu3dRxfaGsjC/8f7swX0TfMR7qcPSiWDZ+nVGw316TqGzA5UzMTKdx4Cz5YX/XeRHJwGpizZAEvKyjZ/pyVTc2grsH85An9uMkFlBkSEyGRtEz/EYEcP23ZLxJWeqifnAXcIgomJhw/TVweO06cGT5GVSSTamc9pqCaNTi/NpTfvuo+OXHEte54Bnk5byECzwZYbDI+gk6vXU39YGMXUnKTA3h5DcvELPyKcNtpka6Yo1Um2zWvJERlpHJ8BoCKxcg7LGAdauijr8nWUem4Bn9Y4L0iHOJ+xtkJv0lTzFzta9nbKwWlg2vImd/m9W5lYT1uCAmJQnCVpY66RrcuAaEYm5wf//oyoPjxE4W0XsrqTw1MGvDXb6TZKrCijVGevLDhB7pg38JnGnGXUnprOEo7vY4YdMR+AlGbpQfFlpRTVwPap6303IOXw3A1Ll1FHcurMycZkOv6HnVT27PuyQHv9V66loIRImQdFH9r6huiD7/6Ruk4gsqA/XF702LddX50Wpk02IGf5/T/Snc57YguX0Lr7rpKl+e7IOkoWIEXlwGMviJRbe9/VlLx5mTGBOw3g4SHhPAtPxsDZIM3GBT8jMnzHAp5emYVnRNiq6WAVHXz8z2QfstOaL15GqVsLPXO9MIfK/7SHSp96l80UpZjMjovLD//I5TpPDzNS/n6q8z8xQQ/pVefaI9MNzKdhcS5q/COHvfyZ96m3rk0eYjqAegaRQabxXmc9WFqN9lzu16wQjSXaQEs3VTCZkMWDKamkjcvgABjHzUZxHRQtZNk5xAR/dKZEA2ZEtmPHHj+pK+q/gwhVL+6T3fA801RoNB49WZeto4ilyeJIlD+/R8pLeWJli5h7MHOQQFD5wgfUWlIj+30hyUCSYplZ0CDQRFUv7aeh9l58Y6c+3PuUfHeGmJ6Y8UJY8PYKs8VeaB+wZ9t6+6Rk5xnvFBvpB0iJdaQfIZsAcSJU7D4bbapPAmCn1bx9ROw0FIpBqlRkTopMsgPQPNhgt/LP+5mUjk4WDHeVl/5PtRycIWZMts7O3baY6M11muK8rL+lOxj7T4ZnJnnIxMpPNkeVwOHxGqkIhDyw0JTomQd7FzElgEgIuGNXZhTAQfkJZHa4+wpEhKmD4yiVpqv0vfLiR6eU2TEeZkw2oK3tg7ro+Fesml07n1Wpgpx1ScNxBQbZ5qXwtFixD9pKayXdGN5PYLRRnGYRvofUZcHuhb98TX4mn5NHeTduJezcIqEO7iNUGMXeWu2lDaxO9Z1WxfFAS8uHU54DHQuzQjaih2n5sksP9NsGV9t7hrOHunql6B0q3sio4b+QbJi+QgoLZhf6mrukeIus2lkknE+B0hLIvkXhQ+zphXZHaVeptYa2Z2kAO7r65QOGU6BrDUSOu0uKf1LpOsWsYJbIRlRTs8sRFbv+kKLSlf2nu8LBsNj8dNdRcE6XzbaweAL7EbSX1cvC5uhlqWLHuUX5ImYXUI3DXf2iGhv2lUnaEAoeoiKRO9NY1OuRE3T8yZ2onetgm/tb5cd/9KwcnEXMGtmA9pb9bVExG1CwbUfPqRY/ZNJiGx+P5GJCYUokJCFKqjpivhNrFqLzUqVwySLhZhdCtL5B2U0G5fKxcwyKRsfkpXmIhs8gKRLqte90F0s4+kN/iPmfe+r3GnGQWcSskg1o35Z2PKojOFwfdp7TfaqJQlNjZTW1O9gL4qGyT0BUqEi3tpI6KcuEnY/hHS2q1NkBYmlYYFzy1Dt06o0jsuUkikYjrd2z95hJIUf/sLFHK+w0Ex0ki//fnvzw+9OekhoPs042KinR46LWfqCZTLn23uFlvXUtssgV86VuIuFnaHK0rCFAxUekkiOmE5mT5Eq7XiTcTCASradfav7CBvNju7jw1h2Ueu7yMxKNbTRke2C6qn5PGbNTr9Oczs9XFP2Q/+MbzD7ZGK2tB4Zjk7bs4yfbPNQ5kIRSqNFY7ufO/GTAhoPUw7oFxN+w/2d/a7dsgIHGWSTc9IDoP4pqG/vMHxOzBZvopm71mmBnhwCRAixsOfHqIX5f6yZF/3LF8R+9Lh/wEXxCNqCt6YPu+NiNR3WTfm5/c080yjfELMf6Un/PQwMoBR8UGyH7g7YW10icByQMigkb8blFTAAmEAz93oZ2qXDeuLeM/FmbFECinVfAo5s/gxc8T/5z4vVDVP7MbnLaHE4yaf9YUfSjX8t5fAifkQ1obd3XGB27sYJHzfl99R2hQ50u7zOAbTOPhCPxkMJSY6QEUzu75qj8iGLByPLFxPMixoekjXNDYY760I9fkjYM5jbFvg5JG3INLcENjc8B2MTt+O/fQZaOne20RyqKHv83ftvoEB/Cp2QD2lr2nYiN21BNqrq9t649GISLYsIhfdz9eGiM4PgIilqaLJUOOysbqLXopMTmsA+8bHoxm1IOUoDtGuKXVOJx/xwH6ChJImBb58x3kBA0xn25Pg/bSDYB9nx+doG5TNhhKHhz7H/flFJW8O6xr2rM8nQ+5pR2FtXJf7BoBXaaY8jm4Ld+bNKc/wKzx3U6n2LOBEdOwf03kKb/iJ83JnnLMir43AXkHxZsNIYL6BwsmCn9v3dlU1jMscLWwN5TSDeHRztT1eoOByCuhG0hUeYL1ZiCWYpioQe8ZKS3e1gB0vCrn+0gVAPAYmx0ronvFY5P3IoMz2b9xueNjkU+H+plQFojmwLPglkTpGN5p2JNG7gvPqetp49Kn3mfat8pkjT8pM3LZIO2IPb4z9Tn4Jvi5zn5xiEq/eO7NDyAkrUgWuQ3SkoeHncLoNnEnJENyCq87zpVo8cVjeLj12VS4WcvkGQ97xw3kAE5VYhmV76wV8IiWHyRf/N2il2eJtMu0y0fCmmGhR3HnniDemrb2BEJlJx+XA+FihFcXvbp84TgIkm5QyF1698vlj2obL394lVjZsTYA2CQonJTqPALFxpl29nohiQ7fbBS1BQcI7+IYLkGsl3gIaLwNXZLRgWk6TpBaCOkKWM2oOSpnaw268gSGkBZl66j7Ks3yj4VHqLxZ1F5qvrVA1T29B5ua7tTV+knJmfkA0y0OZFobvhcjXqjo3lfaXTcWhT92tLX0BGGWryw1USauBsetgWPxJjcVHEUBtq6JQDccrhaRiTULfbNmmpH4ZyYXD70kxcl3QmLOpbdsIUyLlkruVyI/SEXH2XBYgvSxUtGRzWxNMNmHFhhlH3lRll5hPWxkGhIR6/fUyKkS9yYK5K5+1Qz201/kbon2PFl+We2UcbFaylh/VKj+M6hKurga6RtKxRiThW4xlBHH1W+uE/2LzXmmRNoOWsK7NQMieuZk+b7t/OgKHt2Nw/cfcgxHOLx8wM/1fqt4uLvztqc52Qxp2QD2lsOlEfFbzrKInX9QHNPTEdVAwXFhUkakkd1MWBfIDsEhVxAwI4KY8YBYRKM3JDkaJFUkxXNsJvsA0OybSWkESahoZohpSDhUMej6VAl9Z3upBi+JsqwQ3pVPLdbMlWyr9goe1PBw8OuhGJj8nn8WXKFpsVSGBvkuOvqlw5IeYrU7YXGPlXxkTLZjerqSOUJig0T6YatJ0W9TQbMEMkT5HZoOlQtW4LX7jomEjmVSbvi1gtlVgDC2PjHCIFgPrToCf7sziIQzcbD+OGh6MjvVez/7rj7gvoKc6pGvbF0+X2FLBkeI105zy88UMrDp5+/QpwBb3sGhELW7+mDVVT+3PtSdBC73yWypMi8fL0UI8R3RLW6Gno8uCUiOgM15Wzdg+RgEjYdqaaqP+8Vtb7uvmvEMempbaE9//pHUeWrv3SFxK9AdmMfJ38poANiYh8vROWRkfzut35D3XWtVMgEQOui/CtIa/azysIf1HWTzWwhfSa6Xf4+JtHx/L18zsoX91PD/nKRVggZZV+zSdZ+wNlymxYgMGxG2KOYD+2oPI2B225SlK+UGulCEzeSjzDnks2N9pZ9zZHh57yhmCnWabMtby2qUdApUJ0o4eAmhTgErG7C0mIodkWm2Gz9pzvE9mpi2wi1RayB/lLeCSpmIvUq3iF3CNQNlhl++Nifqeove6nl6CkhADadTd6SRybuZMQGEYFHZ2OVUSd3HPoK9hCyVxBCQP2LYCYoXjDQK9jO1Jl0zUdPGKVAmQQYPFi9VLPzqNyzP0tSSM7xBod4ywzEH7G7HxYJIw6JvQjSt68Quy+WvU23XQngueC81L5bTMd+/ToPlnY+kV5s0vQ7Sksee14+NI+YN7IBHR17e+Ni1rzBLWvTNeeazupmP8ynIs8Ne6ZzO3rGIRoU0gTrGpCqhLpwkDzoACl40twlU10BUSHSAWPCfVL+C9WEa8GrhHobZLWDehcWVq2YOoO9iKxW/qRI3dwbzqX0C1ZJLlgCSzV0LGxJ2GeoLQzyVLEadTLBEtcupXzYdxevlhz/hHWGzYaFwJgTxuehvkeTM5BMqJVS9Zf9VMZq/DRLM3jtWECcfxPbgBetGenR8udhn0ECl/7xPcOxYnNBUfW/aLrzrvKSH0+5CIwvMK9kAxDjaWvZ915E7IZiHqOrB1t6o2GooxdQGUl2gXN3CH7hhoW9BAMdeVnY6RmlHlBfpPHDcrG5wpfEiXT8mOTg/6KD0Jk4hlw6hCNQzDB+ZQZFZCdJSjRIFr8mWz5fx1ICHbnu/mtke0hroJ+EOmDvgaSNByppsLlbKmrDdsNmtljSuII91MT1uWQJtBq7GLKth893VTeJE4JANuxEtzEPQDJhg//Sp99ju+wtKYqNc8FuLfzcDrYbN4hDBXjMAb43PGbrsVN09Bev8f1UsS033M8C/D90e8DXKkp/2CAfXACYd7K50dG6vyI6cdOL3IxxDps9p62oxtTFUi6ADXBIHfHcXORBQ0NlBrGhnbQpVzoZR7CXUhd3JILDqAU7wvbjz3eebGKDf4/sJgeiCtBpzD2QGvXX6ncflwnqlM154vWiwCFUJrYGwj7yOCduA7aUnb1QBFMRq0vm+4BD015az6qvke24ULHnhOBMKMTE4NHW7y6RlU3Jm5bJoPBW+5C0ULdFT7whJItbmSUxxmU3nCc2mhDLS5qJScESvfL5DyQ008+kZxf5iEmn+8tKHv9xe/ueOQ1tTIQFQzagvXlfV1L8ua86nMOneZTnIwmzhUcsbDl4q5Jk6Q3udUipMLbzYGtB8sBZgE0UmhwrJHID0gkSCzUtENBFDQtrcCCZ/C2YH5REABRWaT1eS8kbl7GqzJfjWGkEwkG9g5AIiaDTsZ13GUsgrNSHhMq8dK2oSXiqsNewWQUEqD+TzuzvRz11LVTBDkjjvgoKiA6RFU1mSUxw3SADt4sgMAiF9QGQZDAZRBCDlPgs/47rwxNF2AXxvIY9ULOOQT72a5Nu/kpp6aOT2t5nruHVHQsL2fn3LzOr2oMOh3a9yWQ2Y4FM5mWIV+WI7YbGH6GCMNJZetmHbEIedPxHnw6dVv9+CRU/+Q4TeEgkF6QZnBDUsoBXCicE6TiBbDNC6jn4XBXP72Ej/QBfj8gvIkikGgYAvhPGUnXlHZewlGI7EiKP7wmT3BUsbXANf/48vGfUNxvuGZS0qsLP7xBP1vv+3YCni+eQwCzbaW7Jh+fDgMFsBPYRK39+L7WxvYpgsaooRZqqP2jWml8umWCf9vnEgiUbcMMNN5iOlcXeqDuVrzGV1ihmTPkkSCFlqChJRWIVNkIVgVGMUae1+BDmNQfaeyS4Cmlj6x0SSYHAMs6JeUWERbw7Gb91nzhNTSyxkNUK7xTXjmJJGsuGPjxEb/UG2wt2JGxPYxM5u1QdQon3+FWZ7JSEinMxKvB9/uG5f9yz2SxhFWy6iyIvDayKHYN20kg7rej0W+cw/WdV1WMLfpfhBU02N7JXfDVJsdtvY7vtVu75TJABC2oQY4L6hDMgnTcawUaBW0qAFEanugjKksbbzvOGhExkWxd+8Xfku0zIsa6L42JngvxenzdsvkncJ38Ndh7OjyyYhr1lEn4ZwmYXPF74+NN8np9XHH98t+sbCx5GK58lyM6/e5lKps/qinInOfQopJHDOUg5N0+qXFpZ2qCDpFNHUVELHTIIZACQ2GQdbA+eYgcEKdsIyzBr7SyFX1EUx6MDPf27a2qemPMpp5ngrCKbG5l592SZFeUeXdGvIqeaabJYyD8qWGYVEtmmQ4BVYlgMCapORpLMI6DGIWmxcBib/6MsQv17x6nrFFQwmwm6s53H0B7SlcfjoiPf3rXr4VlfjDIXOCvJ5kZ+/r2Zwwp92kTKFZqub1B0xWQOtMhGrNF5aRKqQAhEUoCgIiHtFgjv3GoWAwE1UuDdYi0GAtTY1EKOkV7N/77mVE3PVhz7wZQ2uFiIOKvJ5kZOzpcSdatlnULO69kbvEp3UKgxOxAisa/wrHjJ5BDiIWkTyYzuJ4fUw19fSD+oRbmO8VOuwNfBbABiYpjOAsFkv1b+P+ZqmYQOlnT72a19UtWUt0tKHi3l7y+QITIzfCLI5saaNXdaenutyWRRLuEHu46N8eUsHWLMFj8VmRdQrWEZsRIXQ/UeLAaRCL8fArpmUWWA8E5IyN82GOL+64GLQ8Y/+As2uX8y8D14kAhlYE+I4f4hyaHDxDykGKQXQjSO4WH+oLNLV5Vak6q87nRqz4QGOoqwG6Kc6BMEo2U+oUBmCdNlK7NkPT9oHlNgKTsYwTgG4eYXGSxTX8jCwBypX3gQ+bFnawn2l0Cs2d9CJn8mo4uIiH9B/YF1CH9AQiHxUwhls8vMA0iFrAxb7wDbXz0ssTolyt/fYpBLQimaU9cVqubfy9hPPUJO2ulvsew9duz77Gp+cvGJJps3clbcn85eaqaiO/N03bRSIW01S59cRSN/JqQQCDXKsAMdAqqYWYDKRUAW+3BBLSPkQi6yieOhOdlr5BeTDERCPA1GPgK4+B3STdQnv1g1YjfYQ4pJP0qaekxXnFXBVnv1J1GCjYW/GrJ5A+p2cDAoRFEcEbqJsp2ans9NkcPsyGCCpLD9FsJktDJLzCyCTCzHLPw+LHa0FxtgoJuU8UV8BVuL2vmQgyUVRNcgf6SJP32Sv1vBXy7VFCrxV4ebLBat76+JXB/FXyXZxsNDD5H6+xfujfKzO6KdihquqdYwk1MLsyuOQLNmsuisTbnZ2MrXh0nll6L28htdrBi7WNh1qcN6c1XVYzbX6RaxiEUsYhGLWMQiFrGIRSxiER8H0f8HxR7/fs/p5XcAAAAASUVORK5CYII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59229" y="195943"/>
            <a:ext cx="10842170" cy="11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366 Московского района Санкт-Петербурга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«Физико-математический лицей»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5" descr="G:\2019-2020\лето\8 августа\Логотип лицея\Логотип (png).png">
            <a:extLst>
              <a:ext uri="{FF2B5EF4-FFF2-40B4-BE49-F238E27FC236}">
                <a16:creationId xmlns:a16="http://schemas.microsoft.com/office/drawing/2014/main" id="{D32A34E5-6AC1-4ED8-9557-F15D8299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89102" cy="1650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8071" y="1518557"/>
            <a:ext cx="1072787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допуском к ГИА-9 и проводится в 3 этапа: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основной срок (вторая среда февраля) – 14 февраля 2024 года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дополнительный срок 1 (вторая рабочая среда марта)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марта 2024 года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дополнительный срок 2 (третий рабочий понедельник апреля) –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2024 года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(далее – ИС 9) направлено на проверку коммуникативной компетенции обучающихся 9 классов: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создавать монологические высказывания на разные темы;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участие в диалоге;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читать текст вслух;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Пересказывать текст с привлечением дополнительной информации.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750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1615</TotalTime>
  <Words>1282</Words>
  <Application>Microsoft Office PowerPoint</Application>
  <PresentationFormat>Широкоэкранный</PresentationFormat>
  <Paragraphs>112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Cuprum</vt:lpstr>
      <vt:lpstr>Times New Roman</vt:lpstr>
      <vt:lpstr>Trebuchet MS</vt:lpstr>
      <vt:lpstr>Wingdings 3</vt:lpstr>
      <vt:lpstr>Аспект</vt:lpstr>
      <vt:lpstr>Тема Office</vt:lpstr>
      <vt:lpstr>ОГЭ - 2024</vt:lpstr>
      <vt:lpstr>Государственное бюджетное общеобразовательное учреждение  лицей № 366 Московского района Санкт-Петербурга  «Физико-математический лицей» </vt:lpstr>
      <vt:lpstr>Государственное бюджетное общеобразовательное учреждение  лицей № 366 Московского района Санкт-Петербурга  «Физико-математический лицей»   </vt:lpstr>
      <vt:lpstr>Государственное бюджетное общеобразовательное учреждение  лицей № 366 Московского района Санкт-Петербурга  «Физико-математический лицей»   </vt:lpstr>
      <vt:lpstr>Презентация PowerPoint</vt:lpstr>
      <vt:lpstr>ОФИЦИАЛЬНЫЙ ИНФОРМАЦИОННЫЙ ПОРТАЛ ГОСУДАРСТВЕННОЙ ИТОГОВОЙ АТТЕСТАЦИИ ВЫПУСКНИКОВ 9 И 11 КЛАССОВ В САНКТ-ПЕТЕРБУРГЕ</vt:lpstr>
      <vt:lpstr>Презентация PowerPoint</vt:lpstr>
      <vt:lpstr>Презентация PowerPoint</vt:lpstr>
      <vt:lpstr>Государственное бюджетное общеобразовательное учреждение  лицей № 366 Московского района Санкт-Петербурга  «Физико-математический лицей»   </vt:lpstr>
      <vt:lpstr>Государственное бюджетное общеобразовательное учреждение  лицей № 366 Московского района Санкт-Петербурга  «Физико-математический лицей»   </vt:lpstr>
      <vt:lpstr>Государственное бюджетное общеобразовательное учреждение  лицей № 366 Московского района Санкт-Петербурга  «Физико-математический лицей»   </vt:lpstr>
      <vt:lpstr>Государственное бюджетное общеобразовательное учреждение  лицей № 366 Московского района Санкт-Петербурга  «Физико-математический лицей»   </vt:lpstr>
      <vt:lpstr>Государственное бюджетное общеобразовательное учреждение  лицей № 366 Московского района Санкт-Петербурга  «Физико-математический лицей»   </vt:lpstr>
    </vt:vector>
  </TitlesOfParts>
  <Company>ФМЛ 366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Пользователь</cp:lastModifiedBy>
  <cp:revision>72</cp:revision>
  <dcterms:created xsi:type="dcterms:W3CDTF">2020-11-06T18:05:50Z</dcterms:created>
  <dcterms:modified xsi:type="dcterms:W3CDTF">2023-12-01T20:10:38Z</dcterms:modified>
</cp:coreProperties>
</file>